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70" r:id="rId13"/>
    <p:sldId id="268" r:id="rId14"/>
    <p:sldId id="269" r:id="rId15"/>
    <p:sldId id="271" r:id="rId16"/>
    <p:sldId id="272" r:id="rId17"/>
    <p:sldId id="273" r:id="rId18"/>
    <p:sldId id="274" r:id="rId19"/>
    <p:sldId id="27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6355" autoAdjust="0"/>
  </p:normalViewPr>
  <p:slideViewPr>
    <p:cSldViewPr snapToGrid="0">
      <p:cViewPr varScale="1">
        <p:scale>
          <a:sx n="64" d="100"/>
          <a:sy n="64" d="100"/>
        </p:scale>
        <p:origin x="9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4" Type="http://schemas.openxmlformats.org/officeDocument/2006/relationships/image" Target="../media/image10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AF3285-46DE-4077-9A91-C496DF355276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F0B262-9BCC-4307-AE85-0E532074C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058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0B262-9BCC-4307-AE85-0E532074C0D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7454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Number of modes can be found from</a:t>
            </a:r>
            <a:r>
              <a:rPr lang="en-US" baseline="0" dirty="0" smtClean="0"/>
              <a:t> the ratio of the spherical volume (its radius corresponding to the highest normal mode) and the volume of </a:t>
            </a:r>
            <a:r>
              <a:rPr lang="en-US" baseline="0" smtClean="0"/>
              <a:t>a cell.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0B262-9BCC-4307-AE85-0E532074C0D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6731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0B262-9BCC-4307-AE85-0E532074C0D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277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 that this result, per unit volume of the enclosure, is independent of</a:t>
            </a:r>
            <a:r>
              <a:rPr lang="en-US" baseline="0" dirty="0" smtClean="0"/>
              <a:t> any particular system.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0B262-9BCC-4307-AE85-0E532074C0D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2906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 smtClean="0"/>
              <a:t>ในที่นี้ </a:t>
            </a:r>
            <a:r>
              <a:rPr lang="en-US" dirty="0" err="1" smtClean="0"/>
              <a:t>Ev</a:t>
            </a:r>
            <a:r>
              <a:rPr lang="en-US" baseline="0" dirty="0" smtClean="0"/>
              <a:t> </a:t>
            </a:r>
            <a:r>
              <a:rPr lang="th-TH" baseline="0" dirty="0" smtClean="0"/>
              <a:t>คือ </a:t>
            </a:r>
            <a:r>
              <a:rPr lang="en-US" baseline="0" dirty="0" smtClean="0"/>
              <a:t>energy per frequency </a:t>
            </a:r>
            <a:r>
              <a:rPr lang="th-TH" baseline="0" dirty="0" smtClean="0"/>
              <a:t>ดังนั้นเมื่อคูณด้วย </a:t>
            </a:r>
            <a:r>
              <a:rPr lang="en-US" baseline="0" dirty="0" smtClean="0"/>
              <a:t>dv </a:t>
            </a:r>
            <a:r>
              <a:rPr lang="th-TH" baseline="0" dirty="0" smtClean="0"/>
              <a:t>จึงได้ </a:t>
            </a:r>
            <a:r>
              <a:rPr lang="en-US" baseline="0" dirty="0" err="1" smtClean="0"/>
              <a:t>Evdv</a:t>
            </a:r>
            <a:r>
              <a:rPr lang="en-US" baseline="0" dirty="0" smtClean="0"/>
              <a:t> </a:t>
            </a:r>
            <a:r>
              <a:rPr lang="th-TH" baseline="0" dirty="0" smtClean="0"/>
              <a:t>บอกถึง </a:t>
            </a:r>
            <a:r>
              <a:rPr lang="en-US" baseline="0" dirty="0" smtClean="0"/>
              <a:t>energy </a:t>
            </a:r>
            <a:r>
              <a:rPr lang="th-TH" baseline="0" dirty="0" smtClean="0"/>
              <a:t>ของ </a:t>
            </a:r>
            <a:r>
              <a:rPr lang="en-US" baseline="0" dirty="0" smtClean="0"/>
              <a:t>oscillator </a:t>
            </a:r>
            <a:r>
              <a:rPr lang="th-TH" baseline="0" dirty="0" smtClean="0"/>
              <a:t>ในช่วง </a:t>
            </a:r>
            <a:r>
              <a:rPr lang="en-US" baseline="0" dirty="0" smtClean="0"/>
              <a:t>frequency dv</a:t>
            </a:r>
            <a:endParaRPr lang="en-US" dirty="0" smtClean="0"/>
          </a:p>
          <a:p>
            <a:r>
              <a:rPr lang="en-US" dirty="0" smtClean="0"/>
              <a:t>The</a:t>
            </a:r>
            <a:r>
              <a:rPr lang="en-US" baseline="0" dirty="0" smtClean="0"/>
              <a:t> </a:t>
            </a:r>
            <a:r>
              <a:rPr lang="en-US" baseline="0" dirty="0" smtClean="0"/>
              <a:t>energy radiated per frequency interval dv may be considered as the product of the number of normal modes or oscillators in the interval dv and an energy contribution of </a:t>
            </a:r>
            <a:r>
              <a:rPr lang="en-US" baseline="0" dirty="0" err="1" smtClean="0"/>
              <a:t>kT</a:t>
            </a:r>
            <a:r>
              <a:rPr lang="en-US" baseline="0" dirty="0" smtClean="0"/>
              <a:t> from each oscillator for each plane of polarization.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0B262-9BCC-4307-AE85-0E532074C0D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4911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Einstein’s model considered</a:t>
            </a:r>
            <a:r>
              <a:rPr lang="en-US" baseline="0" dirty="0" smtClean="0"/>
              <a:t> that each oscillator vibrates at the same frequency and no coupling between each other whatsoever.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0B262-9BCC-4307-AE85-0E532074C0D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0216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9BA5F-6E4B-41BE-B5BE-3437E05139E9}" type="datetime1">
              <a:rPr lang="en-US" smtClean="0"/>
              <a:t>11/26/2019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EE6B3-7D8C-4BB5-B4BB-033316E2E184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1442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957BC-7884-4B3E-9A50-272B92FDD32C}" type="datetime1">
              <a:rPr lang="en-US" smtClean="0"/>
              <a:t>11/26/2019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EE6B3-7D8C-4BB5-B4BB-033316E2E1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937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BD69A-1775-483A-8A4F-186EC0826BE5}" type="datetime1">
              <a:rPr lang="en-US" smtClean="0"/>
              <a:t>11/26/2019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EE6B3-7D8C-4BB5-B4BB-033316E2E1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485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55EB8-39B4-4160-B95F-8D9582C6EAED}" type="datetime1">
              <a:rPr lang="en-US" smtClean="0"/>
              <a:t>11/26/2019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EE6B3-7D8C-4BB5-B4BB-033316E2E1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584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A092C-F218-4C50-908F-35EE5AD89BB2}" type="datetime1">
              <a:rPr lang="en-US" smtClean="0"/>
              <a:t>11/26/2019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EE6B3-7D8C-4BB5-B4BB-033316E2E184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9389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6C3E5-0AF6-4832-A9A6-937AC00F04CD}" type="datetime1">
              <a:rPr lang="en-US" smtClean="0"/>
              <a:t>11/26/2019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EE6B3-7D8C-4BB5-B4BB-033316E2E1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493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137AD-EACD-4787-A03D-8B94678E77DB}" type="datetime1">
              <a:rPr lang="en-US" smtClean="0"/>
              <a:t>11/26/2019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EE6B3-7D8C-4BB5-B4BB-033316E2E1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601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225FE-D694-44F2-A01F-FF1D795D4CAF}" type="datetime1">
              <a:rPr lang="en-US" smtClean="0"/>
              <a:t>11/26/2019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EE6B3-7D8C-4BB5-B4BB-033316E2E1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084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0D9E8-1C1D-4208-B57A-C6DC2EA7C7AB}" type="datetime1">
              <a:rPr lang="en-US" smtClean="0"/>
              <a:t>11/26/2019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EE6B3-7D8C-4BB5-B4BB-033316E2E1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071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A2221209-1087-41EF-9A6F-3A8EC03383A1}" type="datetime1">
              <a:rPr lang="en-US" smtClean="0"/>
              <a:t>11/26/2019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00EE6B3-7D8C-4BB5-B4BB-033316E2E1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801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E4C9F-CD21-41F5-9E14-EA739A5A73EF}" type="datetime1">
              <a:rPr lang="en-US" smtClean="0"/>
              <a:t>11/26/2019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EE6B3-7D8C-4BB5-B4BB-033316E2E1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924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0246453-8E80-4E1D-AC25-965795B70D75}" type="datetime1">
              <a:rPr lang="en-US" smtClean="0"/>
              <a:t>11/26/2019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00EE6B3-7D8C-4BB5-B4BB-033316E2E184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6818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9.png"/><Relationship Id="rId4" Type="http://schemas.openxmlformats.org/officeDocument/2006/relationships/image" Target="../media/image18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20.wmf"/><Relationship Id="rId4" Type="http://schemas.openxmlformats.org/officeDocument/2006/relationships/oleObject" Target="../embeddings/oleObject17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9.bin"/><Relationship Id="rId5" Type="http://schemas.openxmlformats.org/officeDocument/2006/relationships/image" Target="../media/image22.wmf"/><Relationship Id="rId4" Type="http://schemas.openxmlformats.org/officeDocument/2006/relationships/oleObject" Target="../embeddings/oleObject18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26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27.wmf"/><Relationship Id="rId4" Type="http://schemas.openxmlformats.org/officeDocument/2006/relationships/oleObject" Target="../embeddings/oleObject22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28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30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27.bin"/><Relationship Id="rId4" Type="http://schemas.openxmlformats.org/officeDocument/2006/relationships/image" Target="../media/image31.w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5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7.bin"/><Relationship Id="rId10" Type="http://schemas.openxmlformats.org/officeDocument/2006/relationships/image" Target="../media/image10.wmf"/><Relationship Id="rId4" Type="http://schemas.openxmlformats.org/officeDocument/2006/relationships/image" Target="../media/image7.wmf"/><Relationship Id="rId9" Type="http://schemas.openxmlformats.org/officeDocument/2006/relationships/oleObject" Target="../embeddings/oleObject9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1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3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4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7.png"/><Relationship Id="rId5" Type="http://schemas.openxmlformats.org/officeDocument/2006/relationships/image" Target="../media/image15.wmf"/><Relationship Id="rId4" Type="http://schemas.openxmlformats.org/officeDocument/2006/relationships/oleObject" Target="../embeddings/oleObject1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2519" y="707437"/>
            <a:ext cx="10058400" cy="3566160"/>
          </a:xfrm>
        </p:spPr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Normal modes in three dimensions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26</a:t>
            </a:r>
            <a:r>
              <a:rPr lang="en-US" baseline="30000" dirty="0" smtClean="0"/>
              <a:t>th</a:t>
            </a:r>
            <a:r>
              <a:rPr lang="en-US" dirty="0" smtClean="0"/>
              <a:t> November 2019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EE6B3-7D8C-4BB5-B4BB-033316E2E18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2860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number of normal modes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8637" y="2067093"/>
            <a:ext cx="10058400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number of normal modes can be calculated from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EE6B3-7D8C-4BB5-B4BB-033316E2E184}" type="slidenum">
              <a:rPr lang="en-US" smtClean="0"/>
              <a:t>10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500479"/>
              </p:ext>
            </p:extLst>
          </p:nvPr>
        </p:nvGraphicFramePr>
        <p:xfrm>
          <a:off x="7140171" y="1927096"/>
          <a:ext cx="4515051" cy="7998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6" name="Equation" r:id="rId3" imgW="2222280" imgH="393480" progId="Equation.DSMT4">
                  <p:embed/>
                </p:oleObj>
              </mc:Choice>
              <mc:Fallback>
                <p:oleObj name="Equation" r:id="rId3" imgW="22222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140171" y="1927096"/>
                        <a:ext cx="4515051" cy="799809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l="22711" t="21768" r="23416" b="42551"/>
          <a:stretch/>
        </p:blipFill>
        <p:spPr>
          <a:xfrm>
            <a:off x="1706895" y="2687306"/>
            <a:ext cx="9139419" cy="340314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134364" y="6459785"/>
            <a:ext cx="39842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https://slideplayer.com/slide/13669157/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7230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5003" y="1845733"/>
            <a:ext cx="10730677" cy="4614051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wave vector space can be transformed into the frequency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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space as follows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Likewise, the frequency space is composed of composite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frequency components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</a:t>
            </a:r>
            <a:r>
              <a:rPr 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1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, </a:t>
            </a:r>
            <a:r>
              <a:rPr 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and </a:t>
            </a:r>
            <a:r>
              <a:rPr 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3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as shown in the  figure.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The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maximum normal mode frequency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lies within the sphere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of radius .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EE6B3-7D8C-4BB5-B4BB-033316E2E184}" type="slidenum">
              <a:rPr lang="en-US" smtClean="0"/>
              <a:t>11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2496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No. of normal mode frequency in a rectangular enclosure in 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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space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0636098"/>
              </p:ext>
            </p:extLst>
          </p:nvPr>
        </p:nvGraphicFramePr>
        <p:xfrm>
          <a:off x="3333750" y="2235200"/>
          <a:ext cx="3844925" cy="217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1" name="Equation" r:id="rId4" imgW="2336760" imgH="1320480" progId="Equation.DSMT4">
                  <p:embed/>
                </p:oleObj>
              </mc:Choice>
              <mc:Fallback>
                <p:oleObj name="Equation" r:id="rId4" imgW="2336760" imgH="1320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333750" y="2235200"/>
                        <a:ext cx="3844925" cy="2171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9" name="Group 18"/>
          <p:cNvGrpSpPr/>
          <p:nvPr/>
        </p:nvGrpSpPr>
        <p:grpSpPr>
          <a:xfrm>
            <a:off x="8984512" y="3321296"/>
            <a:ext cx="3207488" cy="2793954"/>
            <a:chOff x="8689997" y="3543383"/>
            <a:chExt cx="3207488" cy="2793954"/>
          </a:xfrm>
        </p:grpSpPr>
        <p:cxnSp>
          <p:nvCxnSpPr>
            <p:cNvPr id="9" name="Straight Arrow Connector 8"/>
            <p:cNvCxnSpPr/>
            <p:nvPr/>
          </p:nvCxnSpPr>
          <p:spPr>
            <a:xfrm>
              <a:off x="9461679" y="5111554"/>
              <a:ext cx="1489743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H="1">
              <a:off x="8791977" y="5111554"/>
              <a:ext cx="669702" cy="91743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V="1">
              <a:off x="9461679" y="3919802"/>
              <a:ext cx="0" cy="119175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10884923" y="5107017"/>
              <a:ext cx="54091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 </a:t>
              </a:r>
              <a:r>
                <a:rPr lang="en-US" sz="2000" i="1" baseline="-25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sz="2000" i="1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endParaRPr lang="en-US" sz="20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937937" y="5777208"/>
              <a:ext cx="54091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 </a:t>
              </a:r>
              <a:r>
                <a:rPr lang="en-US" sz="2000" i="1" baseline="-25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lang="en-US" sz="2000" i="1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endParaRPr lang="en-US" sz="20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942230" y="3543383"/>
              <a:ext cx="54091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</a:t>
              </a:r>
              <a:r>
                <a:rPr lang="en-US" sz="2000" i="1" baseline="-25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en-US" sz="20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9459982" y="5937227"/>
              <a:ext cx="243750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frequency space 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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endPara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8689997" y="4328721"/>
              <a:ext cx="1577705" cy="1388522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Arrow Connector 16"/>
            <p:cNvCxnSpPr>
              <a:endCxn id="16" idx="7"/>
            </p:cNvCxnSpPr>
            <p:nvPr/>
          </p:nvCxnSpPr>
          <p:spPr>
            <a:xfrm flipV="1">
              <a:off x="9459982" y="4532065"/>
              <a:ext cx="576670" cy="574952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9478849" y="4422633"/>
              <a:ext cx="54091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 </a:t>
              </a:r>
              <a:endParaRPr lang="en-US" sz="20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295787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1353" y="286603"/>
            <a:ext cx="10058400" cy="557684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lowest normal mode frequency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EE6B3-7D8C-4BB5-B4BB-033316E2E184}" type="slidenum">
              <a:rPr lang="en-US" smtClean="0"/>
              <a:t>12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3777" y="1026849"/>
            <a:ext cx="10018223" cy="525037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960" y="3144203"/>
            <a:ext cx="2313709" cy="16312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lattice cell correspond to  the lowest normal mode frequency</a:t>
            </a:r>
          </a:p>
          <a:p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</a:t>
            </a:r>
            <a:r>
              <a:rPr lang="en-US" sz="2000" b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111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382982" y="3652035"/>
            <a:ext cx="748145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72870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 many normal modes can exist in the frequency range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 to  + d?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79" y="1845733"/>
            <a:ext cx="10899103" cy="4614051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total normal mode corresponds to the number of possible points (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lying in the positive octant between two concentric sphere of radii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 and  + d.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The total number of possible points or cell will be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Note that the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mode density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is given by                      in the frequency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range 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to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 + d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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per unit volume 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of enclosure. 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EE6B3-7D8C-4BB5-B4BB-033316E2E184}" type="slidenum">
              <a:rPr lang="en-US" smtClean="0"/>
              <a:t>13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6508832"/>
              </p:ext>
            </p:extLst>
          </p:nvPr>
        </p:nvGraphicFramePr>
        <p:xfrm>
          <a:off x="2940317" y="3232790"/>
          <a:ext cx="5767687" cy="17899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41" name="Equation" r:id="rId4" imgW="2946240" imgH="914400" progId="Equation.DSMT4">
                  <p:embed/>
                </p:oleObj>
              </mc:Choice>
              <mc:Fallback>
                <p:oleObj name="Equation" r:id="rId4" imgW="2946240" imgH="914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940317" y="3232790"/>
                        <a:ext cx="5767687" cy="17899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1637057"/>
              </p:ext>
            </p:extLst>
          </p:nvPr>
        </p:nvGraphicFramePr>
        <p:xfrm>
          <a:off x="6043613" y="5022850"/>
          <a:ext cx="1541462" cy="86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42" name="Equation" r:id="rId6" imgW="787320" imgH="444240" progId="Equation.DSMT4">
                  <p:embed/>
                </p:oleObj>
              </mc:Choice>
              <mc:Fallback>
                <p:oleObj name="Equation" r:id="rId6" imgW="78732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043613" y="5022850"/>
                        <a:ext cx="1541462" cy="869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7915701" y="3232790"/>
            <a:ext cx="792303" cy="916129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8871045" y="3398293"/>
            <a:ext cx="709683" cy="24565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9743769" y="2798128"/>
            <a:ext cx="20003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came from the volume of the fundamental mode,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i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/8l</a:t>
            </a:r>
            <a:r>
              <a:rPr lang="en-US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0539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8909" y="231185"/>
            <a:ext cx="9727276" cy="1450757"/>
          </a:xfrm>
        </p:spPr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Application of mode density : </a:t>
            </a:r>
            <a:b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Rayleigh-Jean radiation law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50182" y="1711224"/>
            <a:ext cx="5403273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Rayleigh and Jean attempted to find an oscillator model describing the EM radiation from a hot body of temperature 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average energy of each normal mode is given as 2kT.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Therefore, the EM energy radiated by a hot body of temperature T in the small frequency interval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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to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 + d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 may be written as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EE6B3-7D8C-4BB5-B4BB-033316E2E184}" type="slidenum">
              <a:rPr lang="en-US" smtClean="0"/>
              <a:t>14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740" y="1845734"/>
            <a:ext cx="6515442" cy="379060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39091" y="5515151"/>
            <a:ext cx="5403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Black body radiation curves described by Planck (dashed lines) and Rayleigh-Jean (solid line)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4794154"/>
              </p:ext>
            </p:extLst>
          </p:nvPr>
        </p:nvGraphicFramePr>
        <p:xfrm>
          <a:off x="7147015" y="5061858"/>
          <a:ext cx="2442193" cy="8218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8" name="Equation" r:id="rId5" imgW="1320480" imgH="444240" progId="Equation.DSMT4">
                  <p:embed/>
                </p:oleObj>
              </mc:Choice>
              <mc:Fallback>
                <p:oleObj name="Equation" r:id="rId5" imgW="132048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147015" y="5061858"/>
                        <a:ext cx="2442193" cy="8218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553200" y="5832831"/>
            <a:ext cx="563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relation leads to the ultra-violet catastrophe.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4297314"/>
              </p:ext>
            </p:extLst>
          </p:nvPr>
        </p:nvGraphicFramePr>
        <p:xfrm>
          <a:off x="10441654" y="4917748"/>
          <a:ext cx="1541657" cy="5344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9" name="Equation" r:id="rId7" imgW="952200" imgH="330120" progId="Equation.DSMT4">
                  <p:embed/>
                </p:oleObj>
              </mc:Choice>
              <mc:Fallback>
                <p:oleObj name="Equation" r:id="rId7" imgW="952200" imgH="330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0441654" y="4917748"/>
                        <a:ext cx="1541657" cy="534441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9211867" y="5201587"/>
            <a:ext cx="377341" cy="562279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9797027" y="5216577"/>
            <a:ext cx="644627" cy="23561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0548182" y="5472804"/>
            <a:ext cx="1385081" cy="368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 Planck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5681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2654" y="286603"/>
            <a:ext cx="9313025" cy="1450757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Application of mode density :</a:t>
            </a:r>
            <a:b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Debye theory of specific heat of a solid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636" y="1845734"/>
            <a:ext cx="10740044" cy="4402666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By definition, the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specific heat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the amount of heat energy that must be supplied to a mole of solid to raise its temperature by one degree.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Debye realized that the solid should be treated as a continuum instead of looking into the vibrations of the individual atoms as was done by Einstein.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considered the thermal vibrations of atoms in a solid lattice in terms of a vast complex standing waves due to coupled oscillation over a great range of frequencies.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Debye’s model, each atom was allowed two transverse vibrations (perpendicular planes of polarization) and one longitudinal vibration.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possible mode density in the frequency interval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 to  + d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 is given by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EE6B3-7D8C-4BB5-B4BB-033316E2E184}" type="slidenum">
              <a:rPr lang="en-US" smtClean="0"/>
              <a:t>15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0756812"/>
              </p:ext>
            </p:extLst>
          </p:nvPr>
        </p:nvGraphicFramePr>
        <p:xfrm>
          <a:off x="637129" y="5564579"/>
          <a:ext cx="3179416" cy="10777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5" name="Equation" r:id="rId4" imgW="1498320" imgH="507960" progId="Equation.DSMT4">
                  <p:embed/>
                </p:oleObj>
              </mc:Choice>
              <mc:Fallback>
                <p:oleObj name="Equation" r:id="rId4" imgW="149832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37129" y="5564579"/>
                        <a:ext cx="3179416" cy="1077768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428034" y="5786735"/>
            <a:ext cx="7192033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are the transverse and longitudinal velocities.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09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EE6B3-7D8C-4BB5-B4BB-033316E2E184}" type="slidenum">
              <a:rPr lang="en-US" smtClean="0"/>
              <a:t>16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33646" y="1288620"/>
            <a:ext cx="1077883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Once the mode density in the frequency range 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 to  + d  and an average energy (form Planck’s law) are known. The total energy for a solid volume V</a:t>
            </a:r>
            <a:r>
              <a:rPr 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is then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The total energy per one mole of atoms of the solid over all permitted frequencies is then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Where </a:t>
            </a:r>
            <a:r>
              <a:rPr 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m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is the maximum frequency of the oscillations.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The total number of modes can be written in terms of the maximum frequency of the oscillations as follows: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0007096"/>
              </p:ext>
            </p:extLst>
          </p:nvPr>
        </p:nvGraphicFramePr>
        <p:xfrm>
          <a:off x="3349625" y="1954213"/>
          <a:ext cx="4805363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8" name="Equation" r:id="rId3" imgW="2666880" imgH="507960" progId="Equation.DSMT4">
                  <p:embed/>
                </p:oleObj>
              </mc:Choice>
              <mc:Fallback>
                <p:oleObj name="Equation" r:id="rId3" imgW="266688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49625" y="1954213"/>
                        <a:ext cx="4805363" cy="91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5082612"/>
              </p:ext>
            </p:extLst>
          </p:nvPr>
        </p:nvGraphicFramePr>
        <p:xfrm>
          <a:off x="3086100" y="3533775"/>
          <a:ext cx="5329238" cy="982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9" name="Equation" r:id="rId5" imgW="2958840" imgH="545760" progId="Equation.DSMT4">
                  <p:embed/>
                </p:oleObj>
              </mc:Choice>
              <mc:Fallback>
                <p:oleObj name="Equation" r:id="rId5" imgW="2958840" imgH="5457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086100" y="3533775"/>
                        <a:ext cx="5329238" cy="9826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867891" y="376552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Debye’s approximation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1652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EE6B3-7D8C-4BB5-B4BB-033316E2E184}" type="slidenum">
              <a:rPr lang="en-US" smtClean="0"/>
              <a:t>17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34291" y="609600"/>
            <a:ext cx="1086196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Because the amount of solid under interest is one mole, there are N atoms (Avogadro’s number).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Each atom has three allowed oscillation modes; i.e. two transverse and one longitudinal modes.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Thus the mode density (or the number of normal mode frequencies per unit volume) for one mole of a solid volume V</a:t>
            </a:r>
            <a:r>
              <a:rPr 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given 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By substituting the above expression into E</a:t>
            </a:r>
            <a:r>
              <a:rPr 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from previous slide,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852016"/>
              </p:ext>
            </p:extLst>
          </p:nvPr>
        </p:nvGraphicFramePr>
        <p:xfrm>
          <a:off x="2901948" y="3907127"/>
          <a:ext cx="6199437" cy="9419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8" name="Equation" r:id="rId3" imgW="3593880" imgH="545760" progId="Equation.DSMT4">
                  <p:embed/>
                </p:oleObj>
              </mc:Choice>
              <mc:Fallback>
                <p:oleObj name="Equation" r:id="rId3" imgW="3593880" imgH="5457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01948" y="3907127"/>
                        <a:ext cx="6199437" cy="9419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2484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EE6B3-7D8C-4BB5-B4BB-033316E2E184}" type="slidenum">
              <a:rPr lang="en-US" smtClean="0"/>
              <a:t>18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57200" y="595745"/>
            <a:ext cx="1050174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values of E</a:t>
            </a:r>
            <a:r>
              <a:rPr 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becomes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molar specific heat of the substance at constant volume can be determine once the variation of E</a:t>
            </a:r>
            <a:r>
              <a:rPr 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with temperature has been found.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general, the specific heat is calculated from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specific heat  of  aluminum calculated by this model is compared with experiment results shown in the next slide.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8381883"/>
              </p:ext>
            </p:extLst>
          </p:nvPr>
        </p:nvGraphicFramePr>
        <p:xfrm>
          <a:off x="3219450" y="1163638"/>
          <a:ext cx="2792413" cy="982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2" name="Equation" r:id="rId3" imgW="1549080" imgH="545760" progId="Equation.DSMT4">
                  <p:embed/>
                </p:oleObj>
              </mc:Choice>
              <mc:Fallback>
                <p:oleObj name="Equation" r:id="rId3" imgW="1549080" imgH="5457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19450" y="1163638"/>
                        <a:ext cx="2792413" cy="9826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2496024"/>
              </p:ext>
            </p:extLst>
          </p:nvPr>
        </p:nvGraphicFramePr>
        <p:xfrm>
          <a:off x="6646716" y="3309411"/>
          <a:ext cx="1602584" cy="8788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3" name="Equation" r:id="rId5" imgW="787320" imgH="431640" progId="Equation.DSMT4">
                  <p:embed/>
                </p:oleObj>
              </mc:Choice>
              <mc:Fallback>
                <p:oleObj name="Equation" r:id="rId5" imgW="78732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646716" y="3309411"/>
                        <a:ext cx="1602584" cy="8788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87881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EE6B3-7D8C-4BB5-B4BB-033316E2E184}" type="slidenum">
              <a:rPr lang="en-US" smtClean="0"/>
              <a:t>19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369" y="789710"/>
            <a:ext cx="10560222" cy="5136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713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580" y="175907"/>
            <a:ext cx="10558100" cy="1450757"/>
          </a:xfrm>
        </p:spPr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Waves equation in 3 dimensions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2130" y="1845734"/>
            <a:ext cx="10406129" cy="402336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Recall, the wave equation in 3 dimensions can be written as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solution of the equation can be found from the method of separation of variables.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general solution, i.e., the wave function, is found to be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EE6B3-7D8C-4BB5-B4BB-033316E2E184}" type="slidenum">
              <a:rPr lang="en-US" smtClean="0"/>
              <a:t>2</a:t>
            </a:fld>
            <a:endParaRPr lang="en-US"/>
          </a:p>
        </p:txBody>
      </p:sp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4992297"/>
              </p:ext>
            </p:extLst>
          </p:nvPr>
        </p:nvGraphicFramePr>
        <p:xfrm>
          <a:off x="3787344" y="2468749"/>
          <a:ext cx="3119627" cy="9049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2" name="Equation" r:id="rId3" imgW="1663560" imgH="482400" progId="Equation.DSMT4">
                  <p:embed/>
                </p:oleObj>
              </mc:Choice>
              <mc:Fallback>
                <p:oleObj name="Equation" r:id="rId3" imgW="166356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87344" y="2468749"/>
                        <a:ext cx="3119627" cy="9049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1048654"/>
              </p:ext>
            </p:extLst>
          </p:nvPr>
        </p:nvGraphicFramePr>
        <p:xfrm>
          <a:off x="3402448" y="4901624"/>
          <a:ext cx="5213591" cy="9674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3" name="Equation" r:id="rId5" imgW="2463480" imgH="457200" progId="Equation.DSMT4">
                  <p:embed/>
                </p:oleObj>
              </mc:Choice>
              <mc:Fallback>
                <p:oleObj name="Equation" r:id="rId5" imgW="246348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402448" y="4901624"/>
                        <a:ext cx="5213591" cy="9674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395405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580" y="175907"/>
            <a:ext cx="10558100" cy="1450757"/>
          </a:xfrm>
        </p:spPr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Standing waves in rectangular enclosure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4214" y="1845734"/>
            <a:ext cx="7644045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Consider a rectangular enclosure as illustrated in the figure,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are lengths of the sides of the rectangular enclosure.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wave function describing the standing waves inside the enclosure have to satisfy the following boundary conditions.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EE6B3-7D8C-4BB5-B4BB-033316E2E184}" type="slidenum">
              <a:rPr lang="en-US" smtClean="0"/>
              <a:t>3</a:t>
            </a:fld>
            <a:endParaRPr lang="en-US"/>
          </a:p>
        </p:txBody>
      </p:sp>
      <p:grpSp>
        <p:nvGrpSpPr>
          <p:cNvPr id="33" name="Group 32"/>
          <p:cNvGrpSpPr/>
          <p:nvPr/>
        </p:nvGrpSpPr>
        <p:grpSpPr>
          <a:xfrm>
            <a:off x="268526" y="2305077"/>
            <a:ext cx="3312657" cy="2718308"/>
            <a:chOff x="487467" y="2678805"/>
            <a:chExt cx="3312657" cy="2718308"/>
          </a:xfrm>
        </p:grpSpPr>
        <p:grpSp>
          <p:nvGrpSpPr>
            <p:cNvPr id="26" name="Group 25"/>
            <p:cNvGrpSpPr/>
            <p:nvPr/>
          </p:nvGrpSpPr>
          <p:grpSpPr>
            <a:xfrm>
              <a:off x="1097280" y="2678805"/>
              <a:ext cx="2702844" cy="1996227"/>
              <a:chOff x="2575774" y="2176529"/>
              <a:chExt cx="2702844" cy="1996227"/>
            </a:xfrm>
          </p:grpSpPr>
          <p:cxnSp>
            <p:nvCxnSpPr>
              <p:cNvPr id="6" name="Straight Arrow Connector 5"/>
              <p:cNvCxnSpPr/>
              <p:nvPr/>
            </p:nvCxnSpPr>
            <p:spPr>
              <a:xfrm flipV="1">
                <a:off x="2575775" y="3412901"/>
                <a:ext cx="1249250" cy="759854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" name="Straight Arrow Connector 6"/>
              <p:cNvCxnSpPr/>
              <p:nvPr/>
            </p:nvCxnSpPr>
            <p:spPr>
              <a:xfrm>
                <a:off x="2575775" y="4172755"/>
                <a:ext cx="1453593" cy="0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" name="Straight Arrow Connector 7"/>
              <p:cNvCxnSpPr/>
              <p:nvPr/>
            </p:nvCxnSpPr>
            <p:spPr>
              <a:xfrm flipH="1" flipV="1">
                <a:off x="2575775" y="2936383"/>
                <a:ext cx="2147" cy="1236373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2575775" y="2936383"/>
                <a:ext cx="1453593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3825025" y="3412901"/>
                <a:ext cx="1453593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4029368" y="2936383"/>
                <a:ext cx="0" cy="123637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3825025" y="2176529"/>
                <a:ext cx="0" cy="1236372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 flipV="1">
                <a:off x="2575774" y="2205602"/>
                <a:ext cx="1249251" cy="73078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flipV="1">
                <a:off x="4016488" y="3427438"/>
                <a:ext cx="1249251" cy="730780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4029367" y="2936383"/>
                <a:ext cx="0" cy="123637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5248993" y="2205602"/>
                <a:ext cx="0" cy="123637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3795400" y="2216334"/>
                <a:ext cx="1453593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flipV="1">
                <a:off x="4012407" y="2205601"/>
                <a:ext cx="1249251" cy="73078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7" name="TextBox 26"/>
            <p:cNvSpPr txBox="1"/>
            <p:nvPr/>
          </p:nvSpPr>
          <p:spPr>
            <a:xfrm>
              <a:off x="1584101" y="4997003"/>
              <a:ext cx="45076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r>
                <a:rPr lang="en-US" sz="2000" b="1" i="1" baseline="-25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US" sz="2000" b="1" i="1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511338" y="3729659"/>
              <a:ext cx="45076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r>
                <a:rPr lang="en-US" sz="2000" b="1" i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87467" y="3937377"/>
              <a:ext cx="45076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r>
                <a:rPr lang="en-US" sz="2000" b="1" i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622566" y="4492026"/>
              <a:ext cx="45076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endParaRPr lang="en-US" sz="2000" b="1" i="1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028421" y="3499571"/>
              <a:ext cx="45076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endParaRPr lang="en-US" sz="2000" b="1" i="1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97183" y="3225567"/>
              <a:ext cx="45076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z</a:t>
              </a:r>
              <a:endParaRPr lang="en-US" sz="2000" b="1" i="1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4477150"/>
              </p:ext>
            </p:extLst>
          </p:nvPr>
        </p:nvGraphicFramePr>
        <p:xfrm>
          <a:off x="5918269" y="3574012"/>
          <a:ext cx="3145604" cy="12493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5" name="Equation" r:id="rId3" imgW="1790640" imgH="711000" progId="Equation.DSMT4">
                  <p:embed/>
                </p:oleObj>
              </mc:Choice>
              <mc:Fallback>
                <p:oleObj name="Equation" r:id="rId3" imgW="1790640" imgH="711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918269" y="3574012"/>
                        <a:ext cx="3145604" cy="12493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38562" y="4315840"/>
            <a:ext cx="1175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(0,0,0)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138300" y="4364486"/>
            <a:ext cx="1175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,0,0)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44410" y="2570966"/>
            <a:ext cx="1175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(0,0,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251783" y="3118521"/>
            <a:ext cx="1175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(0,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,0)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88342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particular wave function within the rectangular enclosure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403554" cy="4614051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By applying the first boundary condition,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 = 0 @ x = y = z = 0 at all times, the wave function becomes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Likewise, the application of the second boundary condition,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 = 0 @ x =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l</a:t>
            </a:r>
            <a:r>
              <a:rPr 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1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, y =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l</a:t>
            </a:r>
            <a:r>
              <a:rPr 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and 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z =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l</a:t>
            </a:r>
            <a:r>
              <a:rPr 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3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at all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times, leads to the particular wave function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where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n</a:t>
            </a:r>
            <a:r>
              <a:rPr 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1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,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n</a:t>
            </a:r>
            <a:r>
              <a:rPr 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and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n</a:t>
            </a:r>
            <a:r>
              <a:rPr 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3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are integers.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EE6B3-7D8C-4BB5-B4BB-033316E2E184}" type="slidenum">
              <a:rPr lang="en-US" smtClean="0"/>
              <a:t>4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1480805"/>
              </p:ext>
            </p:extLst>
          </p:nvPr>
        </p:nvGraphicFramePr>
        <p:xfrm>
          <a:off x="3458603" y="2821457"/>
          <a:ext cx="4354513" cy="48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8" name="Equation" r:id="rId3" imgW="2057400" imgH="228600" progId="Equation.DSMT4">
                  <p:embed/>
                </p:oleObj>
              </mc:Choice>
              <mc:Fallback>
                <p:oleObj name="Equation" r:id="rId3" imgW="20574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58603" y="2821457"/>
                        <a:ext cx="4354513" cy="4841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5062044"/>
              </p:ext>
            </p:extLst>
          </p:nvPr>
        </p:nvGraphicFramePr>
        <p:xfrm>
          <a:off x="3458603" y="4549775"/>
          <a:ext cx="5267325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9" name="Equation" r:id="rId5" imgW="2489040" imgH="431640" progId="Equation.DSMT4">
                  <p:embed/>
                </p:oleObj>
              </mc:Choice>
              <mc:Fallback>
                <p:oleObj name="Equation" r:id="rId5" imgW="248904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458603" y="4549775"/>
                        <a:ext cx="5267325" cy="9144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86304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Normal mode frequency of standing wave in a rectangular enclosure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730" y="1845734"/>
            <a:ext cx="10807950" cy="4464914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Substituting the particular wave equation into the 3 D wave equation, we then obtain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leads to 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 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Finally, the normal mode frequency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;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EE6B3-7D8C-4BB5-B4BB-033316E2E184}" type="slidenum">
              <a:rPr lang="en-US" smtClean="0"/>
              <a:t>5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5506486"/>
              </p:ext>
            </p:extLst>
          </p:nvPr>
        </p:nvGraphicFramePr>
        <p:xfrm>
          <a:off x="3695902" y="2238134"/>
          <a:ext cx="3972636" cy="9824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8" name="Equation" r:id="rId3" imgW="2361960" imgH="583920" progId="Equation.DSMT4">
                  <p:embed/>
                </p:oleObj>
              </mc:Choice>
              <mc:Fallback>
                <p:oleObj name="Equation" r:id="rId3" imgW="2361960" imgH="5839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95902" y="2238134"/>
                        <a:ext cx="3972636" cy="9824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7734475"/>
              </p:ext>
            </p:extLst>
          </p:nvPr>
        </p:nvGraphicFramePr>
        <p:xfrm>
          <a:off x="3695902" y="3328988"/>
          <a:ext cx="3573083" cy="9614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9" name="Equation" r:id="rId5" imgW="2171520" imgH="583920" progId="Equation.DSMT4">
                  <p:embed/>
                </p:oleObj>
              </mc:Choice>
              <mc:Fallback>
                <p:oleObj name="Equation" r:id="rId5" imgW="2171520" imgH="5839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695902" y="3328988"/>
                        <a:ext cx="3573083" cy="9614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585863"/>
              </p:ext>
            </p:extLst>
          </p:nvPr>
        </p:nvGraphicFramePr>
        <p:xfrm>
          <a:off x="2833352" y="4290456"/>
          <a:ext cx="5141242" cy="9617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40" name="Equation" r:id="rId7" imgW="3124080" imgH="583920" progId="Equation.DSMT4">
                  <p:embed/>
                </p:oleObj>
              </mc:Choice>
              <mc:Fallback>
                <p:oleObj name="Equation" r:id="rId7" imgW="3124080" imgH="5839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833352" y="4290456"/>
                        <a:ext cx="5141242" cy="9617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3079176"/>
              </p:ext>
            </p:extLst>
          </p:nvPr>
        </p:nvGraphicFramePr>
        <p:xfrm>
          <a:off x="5868943" y="5159711"/>
          <a:ext cx="3363912" cy="1150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41" name="Equation" r:id="rId9" imgW="2044440" imgH="698400" progId="Equation.DSMT4">
                  <p:embed/>
                </p:oleObj>
              </mc:Choice>
              <mc:Fallback>
                <p:oleObj name="Equation" r:id="rId9" imgW="2044440" imgH="698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868943" y="5159711"/>
                        <a:ext cx="3363912" cy="1150937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8662253" y="3328712"/>
            <a:ext cx="2846231" cy="92333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allowed standing wave must have wave vectors that satisfy this condition.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7281785" y="3790377"/>
            <a:ext cx="1385618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10698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Normal mode frequency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Recall the normal mode frequency from the previous slide,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labels; i.e.,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need not all have the same value, but can be chosen quite independently of each other. Note that, setting any one of them equal to zero causes the wave function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 to vanish.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Likewise, the wave function can be expressed with the label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as follows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EE6B3-7D8C-4BB5-B4BB-033316E2E184}" type="slidenum">
              <a:rPr lang="en-US" smtClean="0"/>
              <a:t>6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2414664"/>
              </p:ext>
            </p:extLst>
          </p:nvPr>
        </p:nvGraphicFramePr>
        <p:xfrm>
          <a:off x="3414734" y="2223193"/>
          <a:ext cx="3844925" cy="1150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2" name="Equation" r:id="rId3" imgW="2336760" imgH="698400" progId="Equation.DSMT4">
                  <p:embed/>
                </p:oleObj>
              </mc:Choice>
              <mc:Fallback>
                <p:oleObj name="Equation" r:id="rId3" imgW="2336760" imgH="698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14734" y="2223193"/>
                        <a:ext cx="3844925" cy="1150937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5406531"/>
              </p:ext>
            </p:extLst>
          </p:nvPr>
        </p:nvGraphicFramePr>
        <p:xfrm>
          <a:off x="2393971" y="5090725"/>
          <a:ext cx="588645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3" name="Equation" r:id="rId5" imgW="2781000" imgH="431640" progId="Equation.DSMT4">
                  <p:embed/>
                </p:oleObj>
              </mc:Choice>
              <mc:Fallback>
                <p:oleObj name="Equation" r:id="rId5" imgW="278100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393971" y="5090725"/>
                        <a:ext cx="5886450" cy="9144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773720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Degenerate standing waves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Recall the relationship of the wave vectors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implies that standing waves with different composite wave vectors can have the same wave vector k, normal mode frequency and subsequently energy. Those standing wave are called “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degenerate  waves functions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example, if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2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for any value of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</a:t>
            </a:r>
            <a:r>
              <a:rPr 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22</a:t>
            </a:r>
            <a:r>
              <a:rPr lang="en-US" sz="24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n</a:t>
            </a:r>
            <a:r>
              <a:rPr 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3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and </a:t>
            </a:r>
            <a:r>
              <a:rPr 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14</a:t>
            </a:r>
            <a:r>
              <a:rPr lang="en-US" sz="24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n</a:t>
            </a:r>
            <a:r>
              <a:rPr 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3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are degenerate wave functions.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EE6B3-7D8C-4BB5-B4BB-033316E2E184}" type="slidenum">
              <a:rPr lang="en-US" smtClean="0"/>
              <a:t>7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8472879"/>
              </p:ext>
            </p:extLst>
          </p:nvPr>
        </p:nvGraphicFramePr>
        <p:xfrm>
          <a:off x="2918853" y="2401351"/>
          <a:ext cx="5307013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0" name="Equation" r:id="rId3" imgW="3225600" imgH="583920" progId="Equation.DSMT4">
                  <p:embed/>
                </p:oleObj>
              </mc:Choice>
              <mc:Fallback>
                <p:oleObj name="Equation" r:id="rId3" imgW="3225600" imgH="5839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18853" y="2401351"/>
                        <a:ext cx="5307013" cy="962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095208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No. of normal mode frequency in a rectangular enclosure in 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space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0154" y="1871492"/>
            <a:ext cx="11652804" cy="4305826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No. of normal mode frequency, representing the no. of standing waves in the rectangular closure, can be determined from either wave vector space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or frequency space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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we start the analysis with the wave vector relation,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composite components of the wave vector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can form three perpendicular axes.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Also, it is noted that the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maximum magnitude of the wave vector 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has to be within a sphere of radius 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EE6B3-7D8C-4BB5-B4BB-033316E2E184}" type="slidenum">
              <a:rPr lang="en-US" smtClean="0"/>
              <a:t>8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5428005"/>
              </p:ext>
            </p:extLst>
          </p:nvPr>
        </p:nvGraphicFramePr>
        <p:xfrm>
          <a:off x="7010400" y="2521904"/>
          <a:ext cx="4902558" cy="8887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6" name="Equation" r:id="rId3" imgW="3225600" imgH="583920" progId="Equation.DSMT4">
                  <p:embed/>
                </p:oleObj>
              </mc:Choice>
              <mc:Fallback>
                <p:oleObj name="Equation" r:id="rId3" imgW="3225600" imgH="5839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010400" y="2521904"/>
                        <a:ext cx="4902558" cy="8887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1" name="Group 20"/>
          <p:cNvGrpSpPr/>
          <p:nvPr/>
        </p:nvGrpSpPr>
        <p:grpSpPr>
          <a:xfrm>
            <a:off x="8689997" y="3543383"/>
            <a:ext cx="3207488" cy="2793954"/>
            <a:chOff x="8689997" y="3543383"/>
            <a:chExt cx="3207488" cy="2793954"/>
          </a:xfrm>
        </p:grpSpPr>
        <p:cxnSp>
          <p:nvCxnSpPr>
            <p:cNvPr id="7" name="Straight Arrow Connector 6"/>
            <p:cNvCxnSpPr/>
            <p:nvPr/>
          </p:nvCxnSpPr>
          <p:spPr>
            <a:xfrm>
              <a:off x="9461679" y="5111554"/>
              <a:ext cx="1489743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flipH="1">
              <a:off x="8791977" y="5111554"/>
              <a:ext cx="669702" cy="91743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V="1">
              <a:off x="9461679" y="3919802"/>
              <a:ext cx="0" cy="119175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10884923" y="5107017"/>
              <a:ext cx="54091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</a:t>
              </a:r>
              <a:r>
                <a:rPr lang="en-US" sz="2000" i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937937" y="5777208"/>
              <a:ext cx="54091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</a:t>
              </a:r>
              <a:r>
                <a:rPr lang="en-US" sz="2000" i="1" baseline="-25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US" sz="20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942230" y="3543383"/>
              <a:ext cx="54091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</a:t>
              </a:r>
              <a:r>
                <a:rPr lang="en-US" sz="2000" i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9459982" y="5937227"/>
              <a:ext cx="243750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Wave vector space </a:t>
              </a:r>
              <a:r>
                <a:rPr lang="en-US" sz="20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</a:t>
              </a:r>
              <a:endPara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8689997" y="4328721"/>
              <a:ext cx="1577705" cy="1388522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Arrow Connector 18"/>
            <p:cNvCxnSpPr>
              <a:endCxn id="17" idx="7"/>
            </p:cNvCxnSpPr>
            <p:nvPr/>
          </p:nvCxnSpPr>
          <p:spPr>
            <a:xfrm flipV="1">
              <a:off x="9459982" y="4532065"/>
              <a:ext cx="576670" cy="574952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9478849" y="4422633"/>
              <a:ext cx="54091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</a:t>
              </a:r>
              <a:endParaRPr lang="en-US" sz="20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873947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lowest normal mode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7300" y="1845733"/>
            <a:ext cx="7109139" cy="4426277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Consider the lowest normal mode having labels of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111, the magnitude of the wave vector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becomes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end point of the lowest normal mode wave vector is at the corner of a rectangular cell having lengths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/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l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1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/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l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/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l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3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along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k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1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,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k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and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k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3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, respectively, with a volume 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3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/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l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1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l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l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3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There are as many cells as points since each cell has eight points at its corners and each point serves as a corner to eight cells.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Therefore, this suggests that the number of modes can be determined from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the ratio of the spherical volume to the volume of a cell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However, only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one octant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of the sphere gives a unique set of normal mode.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EE6B3-7D8C-4BB5-B4BB-033316E2E184}" type="slidenum">
              <a:rPr lang="en-US" smtClean="0"/>
              <a:t>9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176243" y="6455578"/>
            <a:ext cx="61486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http://hyperphysics.phy-astr.gsu.edu/hbase/quantum/rayj.html</a:t>
            </a:r>
            <a:endParaRPr lang="en-US" dirty="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6335095"/>
              </p:ext>
            </p:extLst>
          </p:nvPr>
        </p:nvGraphicFramePr>
        <p:xfrm>
          <a:off x="6492806" y="2323844"/>
          <a:ext cx="2778125" cy="1060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5" name="Equation" r:id="rId4" imgW="1828800" imgH="698400" progId="Equation.DSMT4">
                  <p:embed/>
                </p:oleObj>
              </mc:Choice>
              <mc:Fallback>
                <p:oleObj name="Equation" r:id="rId4" imgW="1828800" imgH="698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492806" y="2323844"/>
                        <a:ext cx="2778125" cy="1060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566670" y="5701776"/>
            <a:ext cx="24375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Wave vector space 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endParaRPr lang="en-US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296214" y="2491574"/>
            <a:ext cx="3843106" cy="3100954"/>
            <a:chOff x="296214" y="2491574"/>
            <a:chExt cx="3843106" cy="3100954"/>
          </a:xfrm>
        </p:grpSpPr>
        <p:grpSp>
          <p:nvGrpSpPr>
            <p:cNvPr id="10" name="Group 9"/>
            <p:cNvGrpSpPr/>
            <p:nvPr/>
          </p:nvGrpSpPr>
          <p:grpSpPr>
            <a:xfrm>
              <a:off x="296214" y="2491574"/>
              <a:ext cx="3843106" cy="3100954"/>
              <a:chOff x="296214" y="2491574"/>
              <a:chExt cx="3843106" cy="3100954"/>
            </a:xfrm>
          </p:grpSpPr>
          <p:pic>
            <p:nvPicPr>
              <p:cNvPr id="8194" name="Picture 2" descr="http://hyperphysics.phy-astr.gsu.edu/hbase/quantum/imgqua/nspace.png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8123" y="2630252"/>
                <a:ext cx="3333750" cy="29622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" name="TextBox 6"/>
              <p:cNvSpPr txBox="1"/>
              <p:nvPr/>
            </p:nvSpPr>
            <p:spPr>
              <a:xfrm>
                <a:off x="296214" y="5177497"/>
                <a:ext cx="540913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0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sz="2000" i="1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en-US" sz="2000" i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3374961" y="4046008"/>
                <a:ext cx="540913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0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sz="2000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554085" y="2491574"/>
                <a:ext cx="540913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0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sz="2000" i="1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endParaRPr lang="en-US" sz="2000" i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aphicFrame>
            <p:nvGraphicFramePr>
              <p:cNvPr id="6" name="Object 5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616364586"/>
                  </p:ext>
                </p:extLst>
              </p:nvPr>
            </p:nvGraphicFramePr>
            <p:xfrm>
              <a:off x="2282979" y="3542826"/>
              <a:ext cx="1856341" cy="40798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296" name="Equation" r:id="rId7" imgW="1155600" imgH="253800" progId="Equation.DSMT4">
                      <p:embed/>
                    </p:oleObj>
                  </mc:Choice>
                  <mc:Fallback>
                    <p:oleObj name="Equation" r:id="rId7" imgW="1155600" imgH="253800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8"/>
                          <a:stretch>
                            <a:fillRect/>
                          </a:stretch>
                        </p:blipFill>
                        <p:spPr>
                          <a:xfrm>
                            <a:off x="2282979" y="3542826"/>
                            <a:ext cx="1856341" cy="407987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14" name="TextBox 13"/>
            <p:cNvSpPr txBox="1"/>
            <p:nvPr/>
          </p:nvSpPr>
          <p:spPr>
            <a:xfrm>
              <a:off x="2005082" y="4192103"/>
              <a:ext cx="7577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/</a:t>
              </a:r>
              <a:r>
                <a:rPr lang="en-US" i="1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l</a:t>
              </a:r>
              <a:r>
                <a:rPr lang="en-US" baseline="-25000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1</a:t>
              </a:r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175235" y="4543889"/>
              <a:ext cx="7577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/</a:t>
              </a:r>
              <a:r>
                <a:rPr lang="en-US" i="1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l</a:t>
              </a:r>
              <a:r>
                <a:rPr lang="en-US" i="1" baseline="-25000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2</a:t>
              </a:r>
              <a:endParaRPr lang="en-US" baseline="-250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63389" y="4125734"/>
              <a:ext cx="7577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/</a:t>
              </a:r>
              <a:r>
                <a:rPr lang="en-US" i="1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l</a:t>
              </a:r>
              <a:r>
                <a:rPr lang="en-US" i="1" baseline="-25000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3</a:t>
              </a:r>
              <a:endParaRPr lang="en-US" baseline="-25000" dirty="0"/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flipV="1">
              <a:off x="1803802" y="4253340"/>
              <a:ext cx="239064" cy="246859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V="1">
              <a:off x="1340104" y="4543889"/>
              <a:ext cx="333183" cy="9712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flipH="1" flipV="1">
              <a:off x="1337031" y="4184269"/>
              <a:ext cx="1" cy="301085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Box 25"/>
          <p:cNvSpPr txBox="1"/>
          <p:nvPr/>
        </p:nvSpPr>
        <p:spPr>
          <a:xfrm>
            <a:off x="1993445" y="1837450"/>
            <a:ext cx="2114492" cy="120032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each apparent point corresponds to a possible normal mode.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8" name="Straight Arrow Connector 27"/>
          <p:cNvCxnSpPr>
            <a:stCxn id="26" idx="2"/>
          </p:cNvCxnSpPr>
          <p:nvPr/>
        </p:nvCxnSpPr>
        <p:spPr>
          <a:xfrm flipH="1">
            <a:off x="2005082" y="3037779"/>
            <a:ext cx="1045609" cy="58477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5630165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957</TotalTime>
  <Words>1490</Words>
  <Application>Microsoft Office PowerPoint</Application>
  <PresentationFormat>Widescreen</PresentationFormat>
  <Paragraphs>191</Paragraphs>
  <Slides>19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Calibri</vt:lpstr>
      <vt:lpstr>Calibri Light</vt:lpstr>
      <vt:lpstr>Cordia New</vt:lpstr>
      <vt:lpstr>Symbol</vt:lpstr>
      <vt:lpstr>Times New Roman</vt:lpstr>
      <vt:lpstr>Retrospect</vt:lpstr>
      <vt:lpstr>Equation</vt:lpstr>
      <vt:lpstr>MathType 6.0 Equation</vt:lpstr>
      <vt:lpstr>Normal modes in three dimensions</vt:lpstr>
      <vt:lpstr>Waves equation in 3 dimensions</vt:lpstr>
      <vt:lpstr>Standing waves in rectangular enclosure</vt:lpstr>
      <vt:lpstr>A particular wave function within the rectangular enclosure</vt:lpstr>
      <vt:lpstr>Normal mode frequency of standing wave in a rectangular enclosure</vt:lpstr>
      <vt:lpstr>Normal mode frequency</vt:lpstr>
      <vt:lpstr>Degenerate standing waves</vt:lpstr>
      <vt:lpstr>No. of normal mode frequency in a rectangular enclosure in k space</vt:lpstr>
      <vt:lpstr>The lowest normal mode</vt:lpstr>
      <vt:lpstr>The number of normal modes</vt:lpstr>
      <vt:lpstr>PowerPoint Presentation</vt:lpstr>
      <vt:lpstr>The lowest normal mode frequency</vt:lpstr>
      <vt:lpstr>How many normal modes can exist in the frequency range  to  + d?</vt:lpstr>
      <vt:lpstr>Application of mode density :  Rayleigh-Jean radiation law</vt:lpstr>
      <vt:lpstr>Application of mode density :  Debye theory of specific heat of a solid</vt:lpstr>
      <vt:lpstr>PowerPoint Presentation</vt:lpstr>
      <vt:lpstr>PowerPoint Presentation</vt:lpstr>
      <vt:lpstr>PowerPoint Presentation</vt:lpstr>
      <vt:lpstr>PowerPoint Presentation</vt:lpstr>
    </vt:vector>
  </TitlesOfParts>
  <Company>Mahidol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Normal modes in three dimensions</dc:title>
  <dc:creator>rachapak.chi@gmail.com</dc:creator>
  <cp:lastModifiedBy>rachapak.chi@gmail.com</cp:lastModifiedBy>
  <cp:revision>83</cp:revision>
  <dcterms:created xsi:type="dcterms:W3CDTF">2018-11-12T00:44:50Z</dcterms:created>
  <dcterms:modified xsi:type="dcterms:W3CDTF">2019-11-25T22:23:02Z</dcterms:modified>
</cp:coreProperties>
</file>